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5" r:id="rId3"/>
    <p:sldId id="260" r:id="rId4"/>
    <p:sldId id="257" r:id="rId5"/>
    <p:sldId id="262" r:id="rId6"/>
    <p:sldId id="259" r:id="rId7"/>
    <p:sldId id="261" r:id="rId8"/>
    <p:sldId id="264" r:id="rId9"/>
    <p:sldId id="263" r:id="rId10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het opmaakprofiel van de modelondertitel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53330-180F-4E74-9BDC-972A5EFE506C}" type="datetimeFigureOut">
              <a:rPr lang="nl-NL" smtClean="0"/>
              <a:t>11-9-2017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B78752-2CE6-40F4-BC58-7E3FBF6A40AB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53330-180F-4E74-9BDC-972A5EFE506C}" type="datetimeFigureOut">
              <a:rPr lang="nl-NL" smtClean="0"/>
              <a:t>11-9-2017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B78752-2CE6-40F4-BC58-7E3FBF6A40AB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53330-180F-4E74-9BDC-972A5EFE506C}" type="datetimeFigureOut">
              <a:rPr lang="nl-NL" smtClean="0"/>
              <a:t>11-9-2017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B78752-2CE6-40F4-BC58-7E3FBF6A40AB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53330-180F-4E74-9BDC-972A5EFE506C}" type="datetimeFigureOut">
              <a:rPr lang="nl-NL" smtClean="0"/>
              <a:t>11-9-2017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B78752-2CE6-40F4-BC58-7E3FBF6A40AB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53330-180F-4E74-9BDC-972A5EFE506C}" type="datetimeFigureOut">
              <a:rPr lang="nl-NL" smtClean="0"/>
              <a:t>11-9-2017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B78752-2CE6-40F4-BC58-7E3FBF6A40AB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53330-180F-4E74-9BDC-972A5EFE506C}" type="datetimeFigureOut">
              <a:rPr lang="nl-NL" smtClean="0"/>
              <a:t>11-9-2017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B78752-2CE6-40F4-BC58-7E3FBF6A40AB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53330-180F-4E74-9BDC-972A5EFE506C}" type="datetimeFigureOut">
              <a:rPr lang="nl-NL" smtClean="0"/>
              <a:t>11-9-2017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B78752-2CE6-40F4-BC58-7E3FBF6A40AB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53330-180F-4E74-9BDC-972A5EFE506C}" type="datetimeFigureOut">
              <a:rPr lang="nl-NL" smtClean="0"/>
              <a:t>11-9-2017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B78752-2CE6-40F4-BC58-7E3FBF6A40AB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53330-180F-4E74-9BDC-972A5EFE506C}" type="datetimeFigureOut">
              <a:rPr lang="nl-NL" smtClean="0"/>
              <a:t>11-9-2017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B78752-2CE6-40F4-BC58-7E3FBF6A40AB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53330-180F-4E74-9BDC-972A5EFE506C}" type="datetimeFigureOut">
              <a:rPr lang="nl-NL" smtClean="0"/>
              <a:t>11-9-2017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B78752-2CE6-40F4-BC58-7E3FBF6A40AB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53330-180F-4E74-9BDC-972A5EFE506C}" type="datetimeFigureOut">
              <a:rPr lang="nl-NL" smtClean="0"/>
              <a:t>11-9-2017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B78752-2CE6-40F4-BC58-7E3FBF6A40AB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253330-180F-4E74-9BDC-972A5EFE506C}" type="datetimeFigureOut">
              <a:rPr lang="nl-NL" smtClean="0"/>
              <a:t>11-9-2017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B78752-2CE6-40F4-BC58-7E3FBF6A40AB}" type="slidenum">
              <a:rPr lang="nl-NL" smtClean="0"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Hoofdstuk 3: </a:t>
            </a:r>
            <a:br>
              <a:rPr lang="nl-NL" dirty="0" smtClean="0"/>
            </a:br>
            <a:r>
              <a:rPr lang="nl-NL" dirty="0" smtClean="0"/>
              <a:t>Parlementaire democratie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1</a:t>
            </a:r>
            <a:r>
              <a:rPr lang="nl-NL" dirty="0"/>
              <a:t>.</a:t>
            </a:r>
            <a:r>
              <a:rPr lang="nl-NL" smtClean="0"/>
              <a:t> </a:t>
            </a:r>
            <a:r>
              <a:rPr lang="nl-NL" dirty="0" smtClean="0"/>
              <a:t>Wat is een democratie?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 smtClean="0"/>
              <a:t>Deelvragen:</a:t>
            </a:r>
          </a:p>
          <a:p>
            <a:endParaRPr lang="nl-NL" dirty="0"/>
          </a:p>
          <a:p>
            <a:r>
              <a:rPr lang="nl-NL" dirty="0" smtClean="0"/>
              <a:t>Wat zijn de voordelen om in een democratie te leven?</a:t>
            </a:r>
          </a:p>
          <a:p>
            <a:r>
              <a:rPr lang="nl-NL" dirty="0" smtClean="0"/>
              <a:t>Hoe ziet een dictatuur er uit? </a:t>
            </a:r>
          </a:p>
          <a:p>
            <a:endParaRPr lang="nl-NL" dirty="0"/>
          </a:p>
          <a:p>
            <a:pPr marL="0" indent="0">
              <a:buNone/>
            </a:pPr>
            <a:endParaRPr lang="nl-NL" dirty="0" smtClean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0620597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sz="4000" dirty="0" err="1" smtClean="0"/>
              <a:t>Hoofdstuk</a:t>
            </a:r>
            <a:r>
              <a:rPr lang="en-US" sz="4000" dirty="0" smtClean="0"/>
              <a:t> 3: </a:t>
            </a:r>
            <a:r>
              <a:rPr lang="en-US" sz="4000" dirty="0" err="1" smtClean="0"/>
              <a:t>Parlementaire</a:t>
            </a:r>
            <a:r>
              <a:rPr lang="en-US" sz="4000" dirty="0" smtClean="0"/>
              <a:t> </a:t>
            </a:r>
            <a:r>
              <a:rPr lang="en-US" sz="4000" dirty="0" err="1" smtClean="0"/>
              <a:t>democratie</a:t>
            </a:r>
            <a:r>
              <a:rPr lang="nl-NL" sz="4000" dirty="0" smtClean="0"/>
              <a:t/>
            </a:r>
            <a:br>
              <a:rPr lang="nl-NL" sz="4000" dirty="0" smtClean="0"/>
            </a:br>
            <a:endParaRPr lang="nl-NL" sz="4000" dirty="0" smtClean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endParaRPr lang="nl-NL" smtClean="0"/>
          </a:p>
          <a:p>
            <a:pPr eaLnBrk="1" hangingPunct="1">
              <a:buFontTx/>
              <a:buNone/>
            </a:pPr>
            <a:r>
              <a:rPr lang="nl-NL" smtClean="0"/>
              <a:t> </a:t>
            </a:r>
          </a:p>
        </p:txBody>
      </p:sp>
      <p:pic>
        <p:nvPicPr>
          <p:cNvPr id="4100" name="Picture 4" descr="GenoegPolitiek_Inhou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000125"/>
            <a:ext cx="9144000" cy="5429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Het begrip  Politiek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600200"/>
            <a:ext cx="8507288" cy="4525963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nl-NL" dirty="0" smtClean="0"/>
              <a:t>Politiek: </a:t>
            </a:r>
            <a:endParaRPr lang="nl-NL" dirty="0"/>
          </a:p>
          <a:p>
            <a:pPr>
              <a:buNone/>
            </a:pPr>
            <a:r>
              <a:rPr lang="nl-NL" sz="2800" dirty="0" smtClean="0"/>
              <a:t>“Het nemen van besluiten om het land te besturen”. </a:t>
            </a:r>
          </a:p>
          <a:p>
            <a:pPr>
              <a:buNone/>
            </a:pPr>
            <a:endParaRPr lang="nl-NL" sz="2800" dirty="0"/>
          </a:p>
          <a:p>
            <a:pPr>
              <a:buNone/>
            </a:pPr>
            <a:r>
              <a:rPr lang="nl-NL" sz="2800" dirty="0" smtClean="0"/>
              <a:t>Besluiten op het gebied van:</a:t>
            </a:r>
          </a:p>
          <a:p>
            <a:pPr>
              <a:buFontTx/>
              <a:buChar char="-"/>
            </a:pPr>
            <a:r>
              <a:rPr lang="nl-NL" sz="2800" dirty="0" smtClean="0"/>
              <a:t>Welvaart</a:t>
            </a:r>
          </a:p>
          <a:p>
            <a:pPr>
              <a:buFontTx/>
              <a:buChar char="-"/>
            </a:pPr>
            <a:r>
              <a:rPr lang="nl-NL" sz="2800" dirty="0" smtClean="0"/>
              <a:t>Volksgezondheid</a:t>
            </a:r>
          </a:p>
          <a:p>
            <a:pPr>
              <a:buFontTx/>
              <a:buChar char="-"/>
            </a:pPr>
            <a:r>
              <a:rPr lang="nl-NL" sz="2800" dirty="0" smtClean="0"/>
              <a:t>Infrastructuur</a:t>
            </a:r>
          </a:p>
          <a:p>
            <a:pPr>
              <a:buFontTx/>
              <a:buChar char="-"/>
            </a:pPr>
            <a:r>
              <a:rPr lang="nl-NL" sz="2800" dirty="0" smtClean="0"/>
              <a:t>Onderwijs</a:t>
            </a:r>
          </a:p>
          <a:p>
            <a:pPr>
              <a:buFontTx/>
              <a:buChar char="-"/>
            </a:pPr>
            <a:r>
              <a:rPr lang="nl-NL" sz="2800" dirty="0" smtClean="0"/>
              <a:t>Buitenlandse betrekkingen</a:t>
            </a:r>
          </a:p>
          <a:p>
            <a:pPr>
              <a:buFontTx/>
              <a:buChar char="-"/>
            </a:pPr>
            <a:r>
              <a:rPr lang="nl-NL" sz="2800" dirty="0" smtClean="0"/>
              <a:t>Openbare orde en veiligheid</a:t>
            </a:r>
            <a:endParaRPr lang="nl-NL" sz="2800" dirty="0"/>
          </a:p>
          <a:p>
            <a:endParaRPr lang="nl-NL" dirty="0" smtClean="0"/>
          </a:p>
          <a:p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Democratie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nl-NL" dirty="0" smtClean="0"/>
              <a:t>Democratie: </a:t>
            </a:r>
          </a:p>
          <a:p>
            <a:pPr>
              <a:buNone/>
            </a:pPr>
            <a:r>
              <a:rPr lang="nl-NL" dirty="0"/>
              <a:t> </a:t>
            </a:r>
            <a:r>
              <a:rPr lang="nl-NL" dirty="0" smtClean="0"/>
              <a:t>   Staatsvorm waarbij de bevolking direct of indirect invloed uitoefent op de politieke besluitvorming.</a:t>
            </a:r>
          </a:p>
          <a:p>
            <a:pPr>
              <a:buNone/>
            </a:pPr>
            <a:endParaRPr lang="nl-NL" dirty="0"/>
          </a:p>
          <a:p>
            <a:pPr>
              <a:buNone/>
            </a:pPr>
            <a:r>
              <a:rPr lang="nl-NL" dirty="0" smtClean="0"/>
              <a:t>Onderscheid:</a:t>
            </a:r>
          </a:p>
          <a:p>
            <a:pPr>
              <a:buFontTx/>
              <a:buChar char="-"/>
            </a:pPr>
            <a:r>
              <a:rPr lang="nl-NL" dirty="0" smtClean="0"/>
              <a:t>Directe democratie: referendum</a:t>
            </a:r>
          </a:p>
          <a:p>
            <a:pPr>
              <a:buFontTx/>
              <a:buChar char="-"/>
            </a:pPr>
            <a:r>
              <a:rPr lang="nl-NL" dirty="0" smtClean="0"/>
              <a:t>Indirecte democratie: parlement/  </a:t>
            </a:r>
          </a:p>
          <a:p>
            <a:pPr>
              <a:buNone/>
            </a:pPr>
            <a:r>
              <a:rPr lang="nl-NL" dirty="0"/>
              <a:t> </a:t>
            </a:r>
            <a:r>
              <a:rPr lang="nl-NL" dirty="0" smtClean="0"/>
              <a:t>                                           volksvertegenwoordiging</a:t>
            </a:r>
            <a:endParaRPr lang="nl-NL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Parlementaire democratie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nl-NL" dirty="0" smtClean="0"/>
              <a:t>Kenmerken van een parlementaire democratie:</a:t>
            </a:r>
          </a:p>
          <a:p>
            <a:pPr>
              <a:buNone/>
            </a:pPr>
            <a:endParaRPr lang="nl-NL" dirty="0"/>
          </a:p>
          <a:p>
            <a:pPr>
              <a:buFontTx/>
              <a:buChar char="-"/>
            </a:pPr>
            <a:r>
              <a:rPr lang="nl-NL" dirty="0" smtClean="0"/>
              <a:t>Burgers hebben politieke rechten;</a:t>
            </a:r>
          </a:p>
          <a:p>
            <a:pPr>
              <a:buFontTx/>
              <a:buChar char="-"/>
            </a:pPr>
            <a:r>
              <a:rPr lang="nl-NL" dirty="0" smtClean="0"/>
              <a:t>Regels met betrekking tot politieke besluitvorming zijn wettelijk vastgelegd;</a:t>
            </a:r>
          </a:p>
          <a:p>
            <a:pPr>
              <a:buFontTx/>
              <a:buChar char="-"/>
            </a:pPr>
            <a:r>
              <a:rPr lang="nl-NL" dirty="0" smtClean="0"/>
              <a:t>Er wordt rekening gehouden met de rechten en belangen van minderheden;</a:t>
            </a:r>
          </a:p>
          <a:p>
            <a:pPr>
              <a:buFontTx/>
              <a:buChar char="-"/>
            </a:pPr>
            <a:r>
              <a:rPr lang="nl-NL" dirty="0" smtClean="0"/>
              <a:t>Er is persvrijheid.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Dictatuur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nl-NL" dirty="0" smtClean="0"/>
              <a:t>Dictatuur: </a:t>
            </a:r>
          </a:p>
          <a:p>
            <a:pPr>
              <a:buNone/>
            </a:pPr>
            <a:r>
              <a:rPr lang="nl-NL" dirty="0" smtClean="0"/>
              <a:t>    Alle macht is in handen van een persoon of een kleine groep mensen.</a:t>
            </a:r>
          </a:p>
          <a:p>
            <a:pPr>
              <a:buNone/>
            </a:pPr>
            <a:endParaRPr lang="nl-NL" dirty="0"/>
          </a:p>
          <a:p>
            <a:pPr>
              <a:buNone/>
            </a:pPr>
            <a:r>
              <a:rPr lang="nl-NL" dirty="0" smtClean="0"/>
              <a:t>Soorten dictatuur:</a:t>
            </a:r>
          </a:p>
          <a:p>
            <a:pPr>
              <a:buFontTx/>
              <a:buChar char="-"/>
            </a:pPr>
            <a:r>
              <a:rPr lang="nl-NL" dirty="0" smtClean="0"/>
              <a:t>Religieuze dictatuur, zoals Iran</a:t>
            </a:r>
          </a:p>
          <a:p>
            <a:pPr>
              <a:buFontTx/>
              <a:buChar char="-"/>
            </a:pPr>
            <a:r>
              <a:rPr lang="nl-NL" dirty="0" smtClean="0"/>
              <a:t>Militaire dictatuur, zoals Birma</a:t>
            </a:r>
            <a:endParaRPr lang="nl-NL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Soorten dictaturen: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nl-NL" dirty="0" smtClean="0"/>
              <a:t>Dictaturen gebaseerd op:</a:t>
            </a:r>
          </a:p>
          <a:p>
            <a:pPr marL="0" indent="0">
              <a:buNone/>
            </a:pPr>
            <a:endParaRPr lang="nl-NL" dirty="0"/>
          </a:p>
          <a:p>
            <a:pPr>
              <a:buFontTx/>
              <a:buChar char="-"/>
            </a:pPr>
            <a:r>
              <a:rPr lang="nl-NL" sz="2400" dirty="0"/>
              <a:t>A</a:t>
            </a:r>
            <a:r>
              <a:rPr lang="nl-NL" sz="2400" dirty="0" smtClean="0"/>
              <a:t>lleenheerschappij;</a:t>
            </a:r>
          </a:p>
          <a:p>
            <a:pPr>
              <a:buFontTx/>
              <a:buChar char="-"/>
            </a:pPr>
            <a:r>
              <a:rPr lang="nl-NL" sz="2400" dirty="0" smtClean="0"/>
              <a:t>Ideologie, zoals:</a:t>
            </a:r>
          </a:p>
          <a:p>
            <a:pPr marL="0" indent="0">
              <a:buNone/>
            </a:pPr>
            <a:r>
              <a:rPr lang="nl-NL" sz="2400" dirty="0"/>
              <a:t> </a:t>
            </a:r>
            <a:r>
              <a:rPr lang="nl-NL" sz="2400" dirty="0" smtClean="0"/>
              <a:t>       -  Cuba en </a:t>
            </a:r>
            <a:r>
              <a:rPr lang="nl-NL" sz="2400" dirty="0"/>
              <a:t>N</a:t>
            </a:r>
            <a:r>
              <a:rPr lang="nl-NL" sz="2400" dirty="0" smtClean="0"/>
              <a:t>oord- Korea (communistisch);</a:t>
            </a:r>
          </a:p>
          <a:p>
            <a:pPr marL="0" indent="0">
              <a:buNone/>
            </a:pPr>
            <a:r>
              <a:rPr lang="nl-NL" sz="2400" dirty="0"/>
              <a:t> </a:t>
            </a:r>
            <a:r>
              <a:rPr lang="nl-NL" sz="2400" dirty="0" smtClean="0"/>
              <a:t>       - Spanje, Duitsland, Italië in het verleden fascistisch;</a:t>
            </a:r>
          </a:p>
          <a:p>
            <a:pPr marL="0" indent="0">
              <a:buNone/>
            </a:pPr>
            <a:r>
              <a:rPr lang="nl-NL" sz="2400" dirty="0" smtClean="0"/>
              <a:t>- Religie, zoals: Iran</a:t>
            </a:r>
          </a:p>
          <a:p>
            <a:pPr marL="0" indent="0">
              <a:buNone/>
            </a:pPr>
            <a:r>
              <a:rPr lang="nl-NL" sz="2400" dirty="0" smtClean="0"/>
              <a:t>Militaire dictatuur: Birma</a:t>
            </a:r>
          </a:p>
          <a:p>
            <a:pPr marL="0" indent="0">
              <a:buNone/>
            </a:pPr>
            <a:endParaRPr lang="nl-NL" sz="2400" dirty="0"/>
          </a:p>
          <a:p>
            <a:pPr marL="0" indent="0">
              <a:buNone/>
            </a:pPr>
            <a:r>
              <a:rPr lang="nl-NL" sz="2400" dirty="0" smtClean="0"/>
              <a:t>Zie ook opdracht 12 en 13 van paragraaf 1 </a:t>
            </a:r>
          </a:p>
          <a:p>
            <a:pPr>
              <a:buFontTx/>
              <a:buChar char="-"/>
            </a:pPr>
            <a:endParaRPr lang="nl-NL" dirty="0" smtClean="0"/>
          </a:p>
          <a:p>
            <a:pPr>
              <a:buFontTx/>
              <a:buChar char="-"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8151666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Kenmerken dictatuur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nl-NL" dirty="0" smtClean="0"/>
              <a:t>Kenmerken van een dictatuur zijn:</a:t>
            </a:r>
          </a:p>
          <a:p>
            <a:pPr>
              <a:buNone/>
            </a:pPr>
            <a:endParaRPr lang="nl-NL" dirty="0"/>
          </a:p>
          <a:p>
            <a:pPr>
              <a:buFontTx/>
              <a:buChar char="-"/>
            </a:pPr>
            <a:r>
              <a:rPr lang="nl-NL" dirty="0" smtClean="0"/>
              <a:t>Een machtenscheiding ontbreekt/ De gehele politieke macht is in handen van een persoon of een kleine groep mensen;</a:t>
            </a:r>
          </a:p>
          <a:p>
            <a:pPr>
              <a:buFontTx/>
              <a:buChar char="-"/>
            </a:pPr>
            <a:r>
              <a:rPr lang="nl-NL" dirty="0" smtClean="0"/>
              <a:t>Grondrechten/ Mensenrechten worden niet beschermd;</a:t>
            </a:r>
          </a:p>
          <a:p>
            <a:pPr>
              <a:buFontTx/>
              <a:buChar char="-"/>
            </a:pPr>
            <a:r>
              <a:rPr lang="nl-NL" dirty="0" smtClean="0"/>
              <a:t>Er bestaat geen vrije pers;</a:t>
            </a:r>
          </a:p>
          <a:p>
            <a:pPr>
              <a:buFontTx/>
              <a:buChar char="-"/>
            </a:pPr>
            <a:r>
              <a:rPr lang="nl-NL" dirty="0" smtClean="0"/>
              <a:t>Oppositiepartijen zijn verboden;</a:t>
            </a:r>
          </a:p>
          <a:p>
            <a:pPr>
              <a:buFontTx/>
              <a:buChar char="-"/>
            </a:pPr>
            <a:r>
              <a:rPr lang="nl-NL" dirty="0" smtClean="0"/>
              <a:t>Er is een grote politieke rol voor militairen;</a:t>
            </a:r>
          </a:p>
          <a:p>
            <a:pPr>
              <a:buFontTx/>
              <a:buChar char="-"/>
            </a:pPr>
            <a:r>
              <a:rPr lang="nl-NL" dirty="0" smtClean="0"/>
              <a:t>Er is (meestal) sprake van verkiezingsfraude;</a:t>
            </a:r>
          </a:p>
          <a:p>
            <a:pPr>
              <a:buFontTx/>
              <a:buChar char="-"/>
            </a:pPr>
            <a:r>
              <a:rPr lang="nl-NL" dirty="0" smtClean="0"/>
              <a:t>De regering kan snel en efficiënt besluiten nemen i.v.m. ontbreken van een oppositie.</a:t>
            </a:r>
            <a:endParaRPr lang="nl-NL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</TotalTime>
  <Words>300</Words>
  <Application>Microsoft Office PowerPoint</Application>
  <PresentationFormat>Diavoorstelling (4:3)</PresentationFormat>
  <Paragraphs>64</Paragraphs>
  <Slides>9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9</vt:i4>
      </vt:variant>
    </vt:vector>
  </HeadingPairs>
  <TitlesOfParts>
    <vt:vector size="12" baseType="lpstr">
      <vt:lpstr>Arial</vt:lpstr>
      <vt:lpstr>Calibri</vt:lpstr>
      <vt:lpstr>Office-thema</vt:lpstr>
      <vt:lpstr>Hoofdstuk 3:  Parlementaire democratie</vt:lpstr>
      <vt:lpstr>1. Wat is een democratie?</vt:lpstr>
      <vt:lpstr>Hoofdstuk 3: Parlementaire democratie </vt:lpstr>
      <vt:lpstr>Het begrip  Politiek </vt:lpstr>
      <vt:lpstr>Democratie </vt:lpstr>
      <vt:lpstr>Parlementaire democratie</vt:lpstr>
      <vt:lpstr>Dictatuur</vt:lpstr>
      <vt:lpstr>Soorten dictaturen:</vt:lpstr>
      <vt:lpstr>Kenmerken dictatuur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Hoofdstuk 3:  Parlementaire democratie</dc:title>
  <dc:creator>ftm</dc:creator>
  <cp:lastModifiedBy>Daniel FluitErMaarNaar</cp:lastModifiedBy>
  <cp:revision>9</cp:revision>
  <dcterms:created xsi:type="dcterms:W3CDTF">2015-10-15T10:34:35Z</dcterms:created>
  <dcterms:modified xsi:type="dcterms:W3CDTF">2017-09-11T12:46:58Z</dcterms:modified>
</cp:coreProperties>
</file>